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f46b03b9fdd4745" /><Relationship Type="http://schemas.openxmlformats.org/officeDocument/2006/relationships/extended-properties" Target="/docProps/app.xml" Id="R483daa1c598a408f" /><Relationship Type="http://schemas.openxmlformats.org/officeDocument/2006/relationships/officeDocument" Target="/ppt/presentation.xml" Id="R38b54f71e01b47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ca484610ee4503"/>
  </p:sldMasterIdLst>
  <p:notesMasterIdLst>
    <p:notesMasterId xmlns:r="http://schemas.openxmlformats.org/officeDocument/2006/relationships" r:id="R7d2e64d1ed88402b"/>
  </p:notesMasterIdLst>
  <p:sldIdLst>
    <p:sldId xmlns:r="http://schemas.openxmlformats.org/officeDocument/2006/relationships" id="256" r:id="R936cd84259bd4178"/>
    <p:sldId xmlns:r="http://schemas.openxmlformats.org/officeDocument/2006/relationships" id="257" r:id="R72fd9697060a4f75"/>
    <p:sldId xmlns:r="http://schemas.openxmlformats.org/officeDocument/2006/relationships" id="258" r:id="Re0fe6cb2cab24419"/>
    <p:sldId xmlns:r="http://schemas.openxmlformats.org/officeDocument/2006/relationships" id="259" r:id="R48d42b1eb9a34bf0"/>
    <p:sldId xmlns:r="http://schemas.openxmlformats.org/officeDocument/2006/relationships" id="260" r:id="R6fc95997d7a44109"/>
    <p:sldId xmlns:r="http://schemas.openxmlformats.org/officeDocument/2006/relationships" id="261" r:id="R404709bb64c94b77"/>
    <p:sldId xmlns:r="http://schemas.openxmlformats.org/officeDocument/2006/relationships" id="262" r:id="R74643739ccc845b3"/>
    <p:sldId xmlns:r="http://schemas.openxmlformats.org/officeDocument/2006/relationships" id="263" r:id="R0785c3a3cd0f4293"/>
    <p:sldId xmlns:r="http://schemas.openxmlformats.org/officeDocument/2006/relationships" id="264" r:id="R27c7099ad2154197"/>
    <p:sldId xmlns:r="http://schemas.openxmlformats.org/officeDocument/2006/relationships" id="265" r:id="R7b8b77c996644c9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b6b252c7b9304787" /><Relationship Type="http://schemas.openxmlformats.org/officeDocument/2006/relationships/slideMaster" Target="/ppt/slideMasters/slideMaster1.xml" Id="Reaca484610ee4503" /><Relationship Type="http://schemas.openxmlformats.org/officeDocument/2006/relationships/notesMaster" Target="/ppt/notesMasters/notesMaster1.xml" Id="R7d2e64d1ed88402b" /><Relationship Type="http://schemas.openxmlformats.org/officeDocument/2006/relationships/presProps" Target="/ppt/presProps.xml" Id="R6c0208b790ef4443" /><Relationship Type="http://schemas.openxmlformats.org/officeDocument/2006/relationships/tableStyles" Target="/ppt/tableStyles.xml" Id="Raf3d04d16be444c2" /><Relationship Type="http://schemas.openxmlformats.org/officeDocument/2006/relationships/slide" Target="/ppt/slides/slide1.xml" Id="R936cd84259bd4178" /><Relationship Type="http://schemas.openxmlformats.org/officeDocument/2006/relationships/slide" Target="/ppt/slides/slide2.xml" Id="R72fd9697060a4f75" /><Relationship Type="http://schemas.openxmlformats.org/officeDocument/2006/relationships/slide" Target="/ppt/slides/slide3.xml" Id="Re0fe6cb2cab24419" /><Relationship Type="http://schemas.openxmlformats.org/officeDocument/2006/relationships/slide" Target="/ppt/slides/slide4.xml" Id="R48d42b1eb9a34bf0" /><Relationship Type="http://schemas.openxmlformats.org/officeDocument/2006/relationships/slide" Target="/ppt/slides/slide5.xml" Id="R6fc95997d7a44109" /><Relationship Type="http://schemas.openxmlformats.org/officeDocument/2006/relationships/slide" Target="/ppt/slides/slide6.xml" Id="R404709bb64c94b77" /><Relationship Type="http://schemas.openxmlformats.org/officeDocument/2006/relationships/slide" Target="/ppt/slides/slide7.xml" Id="R74643739ccc845b3" /><Relationship Type="http://schemas.openxmlformats.org/officeDocument/2006/relationships/slide" Target="/ppt/slides/slide8.xml" Id="R0785c3a3cd0f4293" /><Relationship Type="http://schemas.openxmlformats.org/officeDocument/2006/relationships/slide" Target="/ppt/slides/slide9.xml" Id="R27c7099ad2154197" /><Relationship Type="http://schemas.openxmlformats.org/officeDocument/2006/relationships/slide" Target="/ppt/slides/slide10.xml" Id="R7b8b77c996644c9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72e3146180e4440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489736f05bb4df3" /><Relationship Type="http://schemas.openxmlformats.org/officeDocument/2006/relationships/notesMaster" Target="/ppt/notesMasters/notesMaster1.xml" Id="Re51c98f504c84eaf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9fb695e731a0404c" /><Relationship Type="http://schemas.openxmlformats.org/officeDocument/2006/relationships/notesMaster" Target="/ppt/notesMasters/notesMaster1.xml" Id="Rc51c2fa4eee14575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55f5b2bb6be430a" /><Relationship Type="http://schemas.openxmlformats.org/officeDocument/2006/relationships/notesMaster" Target="/ppt/notesMasters/notesMaster1.xml" Id="R7f363477f2f34bbe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63a3b7f0cef4bc0" /><Relationship Type="http://schemas.openxmlformats.org/officeDocument/2006/relationships/notesMaster" Target="/ppt/notesMasters/notesMaster1.xml" Id="Rd11878693a3e47a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946411c929db45fd" /><Relationship Type="http://schemas.openxmlformats.org/officeDocument/2006/relationships/notesMaster" Target="/ppt/notesMasters/notesMaster1.xml" Id="Radaa6b586dab4131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c4c835f11da42c0" /><Relationship Type="http://schemas.openxmlformats.org/officeDocument/2006/relationships/notesMaster" Target="/ppt/notesMasters/notesMaster1.xml" Id="R6a80b5d1bd8449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7d5761480a9843dd" /><Relationship Type="http://schemas.openxmlformats.org/officeDocument/2006/relationships/notesMaster" Target="/ppt/notesMasters/notesMaster1.xml" Id="R40f1b01b31334956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e409b1fae7b748a8" /><Relationship Type="http://schemas.openxmlformats.org/officeDocument/2006/relationships/notesMaster" Target="/ppt/notesMasters/notesMaster1.xml" Id="Rbb494fe100f94e1f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cd9fd9386110462e" /><Relationship Type="http://schemas.openxmlformats.org/officeDocument/2006/relationships/notesMaster" Target="/ppt/notesMasters/notesMaster1.xml" Id="R050d468636a14c71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bda53d225495495c" /><Relationship Type="http://schemas.openxmlformats.org/officeDocument/2006/relationships/notesMaster" Target="/ppt/notesMasters/notesMaster1.xml" Id="Rb68c2aafffe448db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74c3fd4924232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9a42cc76fe7d4fd0" /><Relationship Type="http://schemas.openxmlformats.org/officeDocument/2006/relationships/slideLayout" Target="/ppt/slideLayouts/slideLayout1.xml" Id="R859ca96a04a04fd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9ca96a04a04fd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3ca8128164485" /><Relationship Type="http://schemas.openxmlformats.org/officeDocument/2006/relationships/notesSlide" Target="/ppt/notesSlides/notesSlide1.xml" Id="R60a7f7d1a22f45f5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3eae1fc5b41f1" /><Relationship Type="http://schemas.openxmlformats.org/officeDocument/2006/relationships/notesSlide" Target="/ppt/notesSlides/notesSlide10.xml" Id="R81f976a7374649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ea953a117473c" /><Relationship Type="http://schemas.openxmlformats.org/officeDocument/2006/relationships/notesSlide" Target="/ppt/notesSlides/notesSlide2.xml" Id="Re3a39b90956249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03c0fda7c4a2c" /><Relationship Type="http://schemas.openxmlformats.org/officeDocument/2006/relationships/notesSlide" Target="/ppt/notesSlides/notesSlide3.xml" Id="Rcb958f3d5dbb4c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0ada854d64c8d" /><Relationship Type="http://schemas.openxmlformats.org/officeDocument/2006/relationships/notesSlide" Target="/ppt/notesSlides/notesSlide4.xml" Id="R6ee925276f4346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4bd9f803d41ef" /><Relationship Type="http://schemas.openxmlformats.org/officeDocument/2006/relationships/notesSlide" Target="/ppt/notesSlides/notesSlide5.xml" Id="Ra5a07b7a06dd41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04e99c61b445b" /><Relationship Type="http://schemas.openxmlformats.org/officeDocument/2006/relationships/notesSlide" Target="/ppt/notesSlides/notesSlide6.xml" Id="R725e95e5cda54d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58690184e4915" /><Relationship Type="http://schemas.openxmlformats.org/officeDocument/2006/relationships/notesSlide" Target="/ppt/notesSlides/notesSlide7.xml" Id="Re810960015ac407f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d01db1c684ebf" /><Relationship Type="http://schemas.openxmlformats.org/officeDocument/2006/relationships/notesSlide" Target="/ppt/notesSlides/notesSlide8.xml" Id="R9caca6b8307445ce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61c43fab443dd" /><Relationship Type="http://schemas.openxmlformats.org/officeDocument/2006/relationships/notesSlide" Target="/ppt/notesSlides/notesSlide9.xml" Id="Rb699e76ba7b64dc9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7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F54E1AA-5F85-444F-8874-BBD848ACB3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3B31"/>
          </a:solidFill>
          <a:ln xmlns:a="http://schemas.openxmlformats.org/drawingml/2006/main" w="9525">
            <a:solidFill>
              <a:srgbClr val="053B31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C984B41-44F0-49CF-8553-8CB81AB33D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5143500"/>
            <a:ext cx="121920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FF8EF"/>
          </a:solidFill>
          <a:ln xmlns:a="http://schemas.openxmlformats.org/drawingml/2006/main" w="9525">
            <a:solidFill>
              <a:srgbClr val="DFF8EF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E046260-0A6E-40F9-812F-0A359E5C0D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28650"/>
            <a:ext cx="40005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4350" b="1">
                <a:solidFill>
                  <a:srgbClr val="FFFFFF"/>
                </a:solidFill>
              </a:defRPr>
            </a:pPr>
            <a:r>
              <a:rPr sz="4350" b="1">
                <a:solidFill>
                  <a:srgbClr val="FFFFFF"/>
                </a:solidFill>
              </a:rPr>
              <a:t>numora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34F1D31-6B54-471E-8F89-B26527B0E5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219200"/>
            <a:ext cx="209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DFF8EF"/>
                </a:solidFill>
              </a:defRPr>
            </a:pPr>
            <a:r>
              <a:rPr sz="1650" b="1">
                <a:solidFill>
                  <a:srgbClr val="DFF8EF"/>
                </a:solidFill>
              </a:rPr>
              <a:t>by Nebulix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9C2FCAF-F10C-4AB3-A3B8-6BB79D22F1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381250"/>
            <a:ext cx="438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125" b="1">
                <a:solidFill>
                  <a:srgbClr val="DFF8EF"/>
                </a:solidFill>
              </a:defRPr>
            </a:pPr>
            <a:r>
              <a:rPr sz="1125" b="1">
                <a:solidFill>
                  <a:srgbClr val="DFF8EF"/>
                </a:solidFill>
              </a:rPr>
              <a:t>CLIENT TOUR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DD54BF6-C9C9-4147-9BA3-7BCAB41793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781300"/>
            <a:ext cx="7810500" cy="1428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4050" b="1">
                <a:solidFill>
                  <a:srgbClr val="FFFFFF"/>
                </a:solidFill>
              </a:defRPr>
            </a:pPr>
            <a:r>
              <a:rPr sz="4050" b="1">
                <a:solidFill>
                  <a:srgbClr val="FFFFFF"/>
                </a:solidFill>
              </a:rPr>
              <a:t>How to use Numora for your company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B034803-2329-4C4C-94A8-DF05FA2A4D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305300"/>
            <a:ext cx="8096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D5EEE7"/>
                </a:solidFill>
              </a:defRPr>
            </a:pPr>
            <a:r>
              <a:rPr sz="1725">
                <a:solidFill>
                  <a:srgbClr val="D5EEE7"/>
                </a:solidFill>
              </a:rPr>
              <a:t>A simple guide for setting up your workspace, entering transactions, collecting payments, reviewing VAT, and reading reports.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6C54E77-3EAD-4F8D-A9FF-F6777B1962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1866900"/>
            <a:ext cx="2571750" cy="1809750"/>
          </a:xfrm>
          <a:prstGeom xmlns:a="http://schemas.openxmlformats.org/drawingml/2006/main" prst="roundRect">
            <a:avLst>
              <a:gd name="adj" fmla="val 4211"/>
            </a:avLst>
          </a:prstGeom>
          <a:solidFill xmlns:a="http://schemas.openxmlformats.org/drawingml/2006/main">
            <a:srgbClr val="075847"/>
          </a:solidFill>
          <a:ln xmlns:a="http://schemas.openxmlformats.org/drawingml/2006/main" w="9525">
            <a:solidFill>
              <a:srgbClr val="1A7B6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C910DF1-706B-40B2-BC5C-0521E41E9D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247900"/>
            <a:ext cx="1809750" cy="1066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250" b="1">
                <a:solidFill>
                  <a:srgbClr val="FFFFFF"/>
                </a:solidFill>
              </a:defRPr>
            </a:pPr>
            <a:r>
              <a:rPr sz="2250" b="1">
                <a:solidFill>
                  <a:srgbClr val="FFFFFF"/>
                </a:solidFill>
              </a:rPr>
              <a:t>Set up</a:t>
            </a:r>
          </a:p>
          <a:p xmlns:a="http://schemas.openxmlformats.org/drawingml/2006/main">
            <a:pPr>
              <a:defRPr sz="2250" b="1">
                <a:solidFill>
                  <a:srgbClr val="FFFFFF"/>
                </a:solidFill>
              </a:defRPr>
            </a:pPr>
            <a:r>
              <a:rPr sz="2250" b="1">
                <a:solidFill>
                  <a:srgbClr val="FFFFFF"/>
                </a:solidFill>
              </a:rPr>
              <a:t>Record</a:t>
            </a:r>
          </a:p>
          <a:p xmlns:a="http://schemas.openxmlformats.org/drawingml/2006/main">
            <a:pPr>
              <a:defRPr sz="2250" b="1">
                <a:solidFill>
                  <a:srgbClr val="FFFFFF"/>
                </a:solidFill>
              </a:defRPr>
            </a:pPr>
            <a:r>
              <a:rPr sz="2250" b="1">
                <a:solidFill>
                  <a:srgbClr val="FFFFFF"/>
                </a:solidFill>
              </a:rPr>
              <a:t>Collect</a:t>
            </a:r>
          </a:p>
          <a:p xmlns:a="http://schemas.openxmlformats.org/drawingml/2006/main">
            <a:pPr>
              <a:defRPr sz="2250" b="1">
                <a:solidFill>
                  <a:srgbClr val="FFFFFF"/>
                </a:solidFill>
              </a:defRPr>
            </a:pPr>
            <a:r>
              <a:rPr sz="2250" b="1">
                <a:solidFill>
                  <a:srgbClr val="FFFFFF"/>
                </a:solidFill>
              </a:rPr>
              <a:t>Report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42ABE74-B306-4894-85FE-DB6D9D3724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695950"/>
            <a:ext cx="49530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053B31"/>
                </a:solidFill>
              </a:defRPr>
            </a:pPr>
            <a:r>
              <a:rPr sz="1800" b="1">
                <a:solidFill>
                  <a:srgbClr val="053B31"/>
                </a:solidFill>
              </a:rPr>
              <a:t>Use this guide during your trial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FAA62E8-CB22-4310-9F5A-EB3E97BB51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6076950"/>
            <a:ext cx="74295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>
                <a:solidFill>
                  <a:srgbClr val="60716C"/>
                </a:solidFill>
              </a:defRPr>
            </a:pPr>
            <a:r>
              <a:rPr sz="1350">
                <a:solidFill>
                  <a:srgbClr val="60716C"/>
                </a:solidFill>
              </a:rPr>
              <a:t>Follow the steps in order, then adapt the workflow to match your company process.</a:t>
            </a:r>
          </a:p>
        </p:txBody>
      </p:sp>
    </p:spTree>
    <p:extLst>
      <p:ext uri="{BB962C8B-B14F-4D97-AF65-F5344CB8AC3E}">
        <p14:creationId xmlns:p14="http://schemas.microsoft.com/office/powerpoint/2010/main" val="2028172914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7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74B55B9-07E2-4BFA-B3F9-D81BC3EB80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3B31"/>
          </a:solidFill>
          <a:ln xmlns:a="http://schemas.openxmlformats.org/drawingml/2006/main" w="9525">
            <a:solidFill>
              <a:srgbClr val="053B31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69081C5-066A-4569-ABFD-81A88FBC6B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38125"/>
            <a:ext cx="2667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numora by Nebulix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7D24A9F-89B2-44D0-8208-38E29D02BD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162050"/>
            <a:ext cx="4095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007A5A"/>
                </a:solidFill>
              </a:defRPr>
            </a:pPr>
            <a:r>
              <a:rPr sz="1050" b="1">
                <a:solidFill>
                  <a:srgbClr val="007A5A"/>
                </a:solidFill>
              </a:rPr>
              <a:t>CHECKLIST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A2D3845-ED79-4C11-9531-BA292C502E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85900"/>
            <a:ext cx="857250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061513"/>
                </a:solidFill>
              </a:defRPr>
            </a:pPr>
            <a:r>
              <a:rPr sz="3150" b="1">
                <a:solidFill>
                  <a:srgbClr val="061513"/>
                </a:solidFill>
              </a:rPr>
              <a:t>Your first week in Numora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C67A559-A01C-4BE4-A074-CC99DCDAD3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171700"/>
            <a:ext cx="91440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60716C"/>
                </a:solidFill>
              </a:defRPr>
            </a:pPr>
            <a:r>
              <a:rPr sz="1575">
                <a:solidFill>
                  <a:srgbClr val="60716C"/>
                </a:solidFill>
              </a:rPr>
              <a:t>Complete these steps to see whether Numora matches your company workflow.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5AE74B6-0C43-4638-8FF2-12DE0B55F4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1813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E9B2375-930D-486A-9F0D-ADA00B14E8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105150"/>
            <a:ext cx="92011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Create the company profile and check VAT settings.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21735AB-922C-4E88-AC77-E2078BCBAA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69570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8D3324E-1F98-4CA0-B493-5D856AA1A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619500"/>
            <a:ext cx="92011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Add or import chart of accounts, customers, vendors, and bank accounts.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4AB12A6-8897-4889-9636-732F6FA85F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2100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B55329D-FA06-4932-BD7D-1C85678BDD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4133850"/>
            <a:ext cx="92011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Create one sales invoice and one purchase bill with VAT.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EB213C7-309C-46E4-AC4E-1FC5483A4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72440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8444270-36FC-4576-ABC0-9337A808F1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4648200"/>
            <a:ext cx="92011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Record one receipt and one payment, then check customer and vendor statements.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CD745B7-F325-4A0C-999B-69AF41B8A6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52387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689FB4A-3353-4BD8-B332-95B16FAA4B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5162550"/>
            <a:ext cx="92011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Review dashboard, VAT report, Profit &amp; Loss, Balance Sheet, and Trial Balance.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2765D41-DEFD-4DA2-A2F2-DF3B6C7EB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6019800"/>
            <a:ext cx="85725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007A5A"/>
                </a:solidFill>
              </a:defRPr>
            </a:pPr>
            <a:r>
              <a:rPr sz="1500" b="1">
                <a:solidFill>
                  <a:srgbClr val="007A5A"/>
                </a:solidFill>
              </a:rPr>
              <a:t>Tip: use real examples from your company trial so your team can judge the workflow properly.</a:t>
            </a:r>
          </a:p>
        </p:txBody>
      </p:sp>
    </p:spTree>
    <p:extLst>
      <p:ext uri="{BB962C8B-B14F-4D97-AF65-F5344CB8AC3E}">
        <p14:creationId xmlns:p14="http://schemas.microsoft.com/office/powerpoint/2010/main" val="1333210151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7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8ECB039-424A-4B8E-9306-7EDD564475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3B31"/>
          </a:solidFill>
          <a:ln xmlns:a="http://schemas.openxmlformats.org/drawingml/2006/main" w="9525">
            <a:solidFill>
              <a:srgbClr val="053B31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0D59C32-FE1F-4020-BE31-6A6C854204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38125"/>
            <a:ext cx="2667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numora by Nebulix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E5559DA-15AE-40FA-B0D7-243D6FE92F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162050"/>
            <a:ext cx="4095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007A5A"/>
                </a:solidFill>
              </a:defRPr>
            </a:pPr>
            <a:r>
              <a:rPr sz="1050" b="1">
                <a:solidFill>
                  <a:srgbClr val="007A5A"/>
                </a:solidFill>
              </a:rPr>
              <a:t>START HERE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101089D-3F18-438B-B4E8-B6DC563EBA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85900"/>
            <a:ext cx="857250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061513"/>
                </a:solidFill>
              </a:defRPr>
            </a:pPr>
            <a:r>
              <a:rPr sz="3150" b="1">
                <a:solidFill>
                  <a:srgbClr val="061513"/>
                </a:solidFill>
              </a:rPr>
              <a:t>Set up your company workspace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CF8E527-B915-4954-9A61-6D48EEE132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171700"/>
            <a:ext cx="91440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60716C"/>
                </a:solidFill>
              </a:defRPr>
            </a:pPr>
            <a:r>
              <a:rPr sz="1575">
                <a:solidFill>
                  <a:srgbClr val="60716C"/>
                </a:solidFill>
              </a:rPr>
              <a:t>Complete the basic company details once, then Numora uses them across invoices, VAT, reports, and documents.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F462705-C321-4E64-949C-4BE6E6ED60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3028950"/>
            <a:ext cx="3429000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FE2DC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03B3C4F-9F64-4851-81A1-D9B56FC211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295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FF8EF"/>
          </a:solidFill>
          <a:ln xmlns:a="http://schemas.openxmlformats.org/drawingml/2006/main" w="9525">
            <a:solidFill>
              <a:srgbClr val="79D9BF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A31F84B-3FD1-4F8A-807F-D6A57A9A17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381375"/>
            <a:ext cx="19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007A5A"/>
                </a:solidFill>
              </a:defRPr>
            </a:pPr>
            <a:r>
              <a:rPr sz="1350" b="1">
                <a:solidFill>
                  <a:srgbClr val="007A5A"/>
                </a:solidFill>
              </a:rPr>
              <a:t>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65C67D1-1D91-4AF3-B525-C990872170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867150"/>
            <a:ext cx="28956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61513"/>
                </a:solidFill>
              </a:defRPr>
            </a:pPr>
            <a:r>
              <a:rPr sz="1875" b="1">
                <a:solidFill>
                  <a:srgbClr val="061513"/>
                </a:solidFill>
              </a:rPr>
              <a:t>Company details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1BD5864-0BDE-4F84-B166-0905879413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343400"/>
            <a:ext cx="28956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60716C"/>
                </a:solidFill>
              </a:defRPr>
            </a:pPr>
            <a:r>
              <a:rPr sz="1425">
                <a:solidFill>
                  <a:srgbClr val="60716C"/>
                </a:solidFill>
              </a:rPr>
              <a:t>Add legal company name, address, TRN, base currency, financial year, and invoice prefix.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E03C59E-617D-4EBC-9E7E-70D9A6B07B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3028950"/>
            <a:ext cx="3429000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FE2D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F14B253-6B6C-4C8B-A795-02D46E23E8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295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FF8EF"/>
          </a:solidFill>
          <a:ln xmlns:a="http://schemas.openxmlformats.org/drawingml/2006/main" w="9525">
            <a:solidFill>
              <a:srgbClr val="79D9B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C929220-CC67-4DA6-93D4-CA213DA513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381375"/>
            <a:ext cx="19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007A5A"/>
                </a:solidFill>
              </a:defRPr>
            </a:pPr>
            <a:r>
              <a:rPr sz="1350" b="1">
                <a:solidFill>
                  <a:srgbClr val="007A5A"/>
                </a:solidFill>
              </a:rPr>
              <a:t>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1A00F24-8578-4899-9853-C9DD6EE76B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867150"/>
            <a:ext cx="28956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61513"/>
                </a:solidFill>
              </a:defRPr>
            </a:pPr>
            <a:r>
              <a:rPr sz="1875" b="1">
                <a:solidFill>
                  <a:srgbClr val="061513"/>
                </a:solidFill>
              </a:rPr>
              <a:t>VAT setup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D99F755-F38C-487A-B74E-321F68AC90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4343400"/>
            <a:ext cx="28956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60716C"/>
                </a:solidFill>
              </a:defRPr>
            </a:pPr>
            <a:r>
              <a:rPr sz="1425">
                <a:solidFill>
                  <a:srgbClr val="60716C"/>
                </a:solidFill>
              </a:rPr>
              <a:t>Confirm VAT registration details and default VAT behavior before entering invoices and bills.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C00C5CA-818F-492B-A884-23A941B8C1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3028950"/>
            <a:ext cx="3429000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FE2D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B735B55-058C-48D7-804D-D1B5A52183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3295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FF8EF"/>
          </a:solidFill>
          <a:ln xmlns:a="http://schemas.openxmlformats.org/drawingml/2006/main" w="9525">
            <a:solidFill>
              <a:srgbClr val="79D9BF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EEB6821-1B86-4ED9-8A81-747AF61F43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381375"/>
            <a:ext cx="19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007A5A"/>
                </a:solidFill>
              </a:defRPr>
            </a:pPr>
            <a:r>
              <a:rPr sz="1350" b="1">
                <a:solidFill>
                  <a:srgbClr val="007A5A"/>
                </a:solidFill>
              </a:rPr>
              <a:t>3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77CF359-A4B1-4353-B1F6-23E908ED02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3867150"/>
            <a:ext cx="28956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61513"/>
                </a:solidFill>
              </a:defRPr>
            </a:pPr>
            <a:r>
              <a:rPr sz="1875" b="1">
                <a:solidFill>
                  <a:srgbClr val="061513"/>
                </a:solidFill>
              </a:rPr>
              <a:t>Users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9C862B9-3346-471A-B051-7F69C11EA9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4343400"/>
            <a:ext cx="28956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60716C"/>
                </a:solidFill>
              </a:defRPr>
            </a:pPr>
            <a:r>
              <a:rPr sz="1425">
                <a:solidFill>
                  <a:srgbClr val="60716C"/>
                </a:solidFill>
              </a:rPr>
              <a:t>Invite the people who handle sales, purchases, banking, reports, or approvals.</a:t>
            </a:r>
          </a:p>
        </p:txBody>
      </p:sp>
    </p:spTree>
    <p:extLst>
      <p:ext uri="{BB962C8B-B14F-4D97-AF65-F5344CB8AC3E}">
        <p14:creationId xmlns:p14="http://schemas.microsoft.com/office/powerpoint/2010/main" val="1302160111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7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4828E95-9E8B-4341-9A20-455DA0AB51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3B31"/>
          </a:solidFill>
          <a:ln xmlns:a="http://schemas.openxmlformats.org/drawingml/2006/main" w="9525">
            <a:solidFill>
              <a:srgbClr val="053B31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33181E2-83FC-4C0B-8355-66CB7DF013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38125"/>
            <a:ext cx="2667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numora by Nebulix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66537F8-8E0A-4D94-B2C2-BB03A1493D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162050"/>
            <a:ext cx="4095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007A5A"/>
                </a:solidFill>
              </a:defRPr>
            </a:pPr>
            <a:r>
              <a:rPr sz="1050" b="1">
                <a:solidFill>
                  <a:srgbClr val="007A5A"/>
                </a:solidFill>
              </a:rPr>
              <a:t>FOUNDATION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67E7DBC-64AD-457C-A716-4A69E7AFC3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85900"/>
            <a:ext cx="857250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061513"/>
                </a:solidFill>
              </a:defRPr>
            </a:pPr>
            <a:r>
              <a:rPr sz="3150" b="1">
                <a:solidFill>
                  <a:srgbClr val="061513"/>
                </a:solidFill>
              </a:rPr>
              <a:t>Prepare your accounting lists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B8E3418-0E96-40C9-ADC3-D873073A5D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171700"/>
            <a:ext cx="91440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60716C"/>
                </a:solidFill>
              </a:defRPr>
            </a:pPr>
            <a:r>
              <a:rPr sz="1575">
                <a:solidFill>
                  <a:srgbClr val="60716C"/>
                </a:solidFill>
              </a:rPr>
              <a:t>Good setup makes day-to-day work faster and keeps reports clean.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F204A34-C0E5-4E4C-9B01-47EB5F0A73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2194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E069CCD-5AB9-4F5D-BCF8-DB4D4909D9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143250"/>
            <a:ext cx="91059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Review the Chart of Accounts and add accounts your company needs.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F195C63-863A-4648-9524-A2E5E58AFA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81000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EBEE865-6FA2-4F35-BE8D-63411F90F8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733800"/>
            <a:ext cx="91059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Create customers and vendors with TRN, email, phone, address, payment terms, and opening balance.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C062150-C689-46C3-BA52-9DC3499147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4005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06B0291-94D8-46EE-9093-4DB2DB2762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4324350"/>
            <a:ext cx="91059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Add items or service descriptions used often on invoices and bills.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18BD856-6829-40B3-A57F-4C3927A5F8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99110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F845F97-60AF-4183-97DB-6D232EB8EB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4914900"/>
            <a:ext cx="91059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Add bank and cash accounts so payments and receipts can be tracked correctly.</a:t>
            </a:r>
          </a:p>
        </p:txBody>
      </p:sp>
    </p:spTree>
    <p:extLst>
      <p:ext uri="{BB962C8B-B14F-4D97-AF65-F5344CB8AC3E}">
        <p14:creationId xmlns:p14="http://schemas.microsoft.com/office/powerpoint/2010/main" val="763067183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7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74F1E21-8027-4A17-B687-D30E60ABBC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3B31"/>
          </a:solidFill>
          <a:ln xmlns:a="http://schemas.openxmlformats.org/drawingml/2006/main" w="9525">
            <a:solidFill>
              <a:srgbClr val="053B31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8EAADEC-EE46-4389-B5FD-348B644EA1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38125"/>
            <a:ext cx="2667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numora by Nebulix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A8030BB-DA80-42E9-87FB-972EE7D46E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162050"/>
            <a:ext cx="4095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007A5A"/>
                </a:solidFill>
              </a:defRPr>
            </a:pPr>
            <a:r>
              <a:rPr sz="1050" b="1">
                <a:solidFill>
                  <a:srgbClr val="007A5A"/>
                </a:solidFill>
              </a:rPr>
              <a:t>SALES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5DB47CA-ED5A-4FD0-AD39-2BCF8905A3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85900"/>
            <a:ext cx="857250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061513"/>
                </a:solidFill>
              </a:defRPr>
            </a:pPr>
            <a:r>
              <a:rPr sz="3150" b="1">
                <a:solidFill>
                  <a:srgbClr val="061513"/>
                </a:solidFill>
              </a:rPr>
              <a:t>Create sales invoices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E72ED38-315A-484B-947A-D0DB2A8F28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171700"/>
            <a:ext cx="91440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60716C"/>
                </a:solidFill>
              </a:defRPr>
            </a:pPr>
            <a:r>
              <a:rPr sz="1575">
                <a:solidFill>
                  <a:srgbClr val="60716C"/>
                </a:solidFill>
              </a:rPr>
              <a:t>Use Sales Invoices when your company bills customers for products or services.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5CF8CEC-DAE7-446B-B86F-E820FFE78D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3028950"/>
            <a:ext cx="3429000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FE2DC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23A2211-2B37-42FF-99A8-80E56438B5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295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FF8EF"/>
          </a:solidFill>
          <a:ln xmlns:a="http://schemas.openxmlformats.org/drawingml/2006/main" w="9525">
            <a:solidFill>
              <a:srgbClr val="79D9BF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3C1C1B2-2AA4-4CBD-801F-FEA44E7A74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381375"/>
            <a:ext cx="19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007A5A"/>
                </a:solidFill>
              </a:defRPr>
            </a:pPr>
            <a:r>
              <a:rPr sz="1350" b="1">
                <a:solidFill>
                  <a:srgbClr val="007A5A"/>
                </a:solidFill>
              </a:rPr>
              <a:t>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B41052A-FB83-4506-873D-8E3F0973EC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867150"/>
            <a:ext cx="28956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61513"/>
                </a:solidFill>
              </a:defRPr>
            </a:pPr>
            <a:r>
              <a:rPr sz="1875" b="1">
                <a:solidFill>
                  <a:srgbClr val="061513"/>
                </a:solidFill>
              </a:rPr>
              <a:t>Select customer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A51B80E-DA2A-4AF2-B6C7-1A7501DFD7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343400"/>
            <a:ext cx="28956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60716C"/>
                </a:solidFill>
              </a:defRPr>
            </a:pPr>
            <a:r>
              <a:rPr sz="1425">
                <a:solidFill>
                  <a:srgbClr val="60716C"/>
                </a:solidFill>
              </a:rPr>
              <a:t>Choose the customer, invoice date, due date, document type, and receivable account.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51FBED2-1368-46CC-9838-96626DC2E3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3028950"/>
            <a:ext cx="3429000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FE2D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360E012-3EA3-4397-86ED-B2A5306174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295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FF8EF"/>
          </a:solidFill>
          <a:ln xmlns:a="http://schemas.openxmlformats.org/drawingml/2006/main" w="9525">
            <a:solidFill>
              <a:srgbClr val="79D9B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D602A68-5817-48D2-879C-3301803D16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381375"/>
            <a:ext cx="19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007A5A"/>
                </a:solidFill>
              </a:defRPr>
            </a:pPr>
            <a:r>
              <a:rPr sz="1350" b="1">
                <a:solidFill>
                  <a:srgbClr val="007A5A"/>
                </a:solidFill>
              </a:rPr>
              <a:t>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C5B4310-AF03-448E-9C39-96B4FF2DD5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867150"/>
            <a:ext cx="28956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61513"/>
                </a:solidFill>
              </a:defRPr>
            </a:pPr>
            <a:r>
              <a:rPr sz="1875" b="1">
                <a:solidFill>
                  <a:srgbClr val="061513"/>
                </a:solidFill>
              </a:rPr>
              <a:t>Add invoice lines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0DAACE9-9A81-40F5-A6E3-FC818DC502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4343400"/>
            <a:ext cx="28956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60716C"/>
                </a:solidFill>
              </a:defRPr>
            </a:pPr>
            <a:r>
              <a:rPr sz="1425">
                <a:solidFill>
                  <a:srgbClr val="60716C"/>
                </a:solidFill>
              </a:rPr>
              <a:t>Enter description, quantity, unit price, discount, and VAT code for each line.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05E84D8-C40F-44C8-8080-0493BEA2D9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3028950"/>
            <a:ext cx="3429000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FE2D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22958F0-1C75-4FC1-ACB9-E076EC2DDE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3295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FF8EF"/>
          </a:solidFill>
          <a:ln xmlns:a="http://schemas.openxmlformats.org/drawingml/2006/main" w="9525">
            <a:solidFill>
              <a:srgbClr val="79D9BF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B8ED5C8-8E81-4962-9F97-F0C6E1F272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381375"/>
            <a:ext cx="19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007A5A"/>
                </a:solidFill>
              </a:defRPr>
            </a:pPr>
            <a:r>
              <a:rPr sz="1350" b="1">
                <a:solidFill>
                  <a:srgbClr val="007A5A"/>
                </a:solidFill>
              </a:rPr>
              <a:t>3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1DDBCF0-6726-4D0B-8586-9632E7BBCE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3867150"/>
            <a:ext cx="28956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61513"/>
                </a:solidFill>
              </a:defRPr>
            </a:pPr>
            <a:r>
              <a:rPr sz="1875" b="1">
                <a:solidFill>
                  <a:srgbClr val="061513"/>
                </a:solidFill>
              </a:rPr>
              <a:t>Post and share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D440FDF-C5C1-478B-B922-57966321CA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4343400"/>
            <a:ext cx="28956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60716C"/>
                </a:solidFill>
              </a:defRPr>
            </a:pPr>
            <a:r>
              <a:rPr sz="1425">
                <a:solidFill>
                  <a:srgbClr val="60716C"/>
                </a:solidFill>
              </a:rPr>
              <a:t>Post the invoice when ready, then download or send the invoice and follow up until paid.</a:t>
            </a:r>
          </a:p>
        </p:txBody>
      </p:sp>
    </p:spTree>
    <p:extLst>
      <p:ext uri="{BB962C8B-B14F-4D97-AF65-F5344CB8AC3E}">
        <p14:creationId xmlns:p14="http://schemas.microsoft.com/office/powerpoint/2010/main" val="571193221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7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8A7C393-697D-4B3C-AC44-DE6B446476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3B31"/>
          </a:solidFill>
          <a:ln xmlns:a="http://schemas.openxmlformats.org/drawingml/2006/main" w="9525">
            <a:solidFill>
              <a:srgbClr val="053B31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D0BE4EB-EBEF-4DD4-8F10-8FB188600B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38125"/>
            <a:ext cx="2667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numora by Nebulix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01E68CD-8841-4FC4-A863-A3CA4A0AF6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162050"/>
            <a:ext cx="4095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007A5A"/>
                </a:solidFill>
              </a:defRPr>
            </a:pPr>
            <a:r>
              <a:rPr sz="1050" b="1">
                <a:solidFill>
                  <a:srgbClr val="007A5A"/>
                </a:solidFill>
              </a:rPr>
              <a:t>PURCHASES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577B0B4-A50A-471C-9EAC-B9C9241604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85900"/>
            <a:ext cx="857250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061513"/>
                </a:solidFill>
              </a:defRPr>
            </a:pPr>
            <a:r>
              <a:rPr sz="3150" b="1">
                <a:solidFill>
                  <a:srgbClr val="061513"/>
                </a:solidFill>
              </a:rPr>
              <a:t>Enter purchase bills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E26F70C-51E1-44FB-B013-65866453FD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171700"/>
            <a:ext cx="91440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60716C"/>
                </a:solidFill>
              </a:defRPr>
            </a:pPr>
            <a:r>
              <a:rPr sz="1575">
                <a:solidFill>
                  <a:srgbClr val="60716C"/>
                </a:solidFill>
              </a:rPr>
              <a:t>Use Purchase Bills when your company receives supplier invoices or expenses from vendors.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F81EAD6-2115-4D01-B91D-73934ADDBA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3028950"/>
            <a:ext cx="3429000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FE2DC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AFA7B5F-78A8-45F8-9A34-0293623814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295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FF8EF"/>
          </a:solidFill>
          <a:ln xmlns:a="http://schemas.openxmlformats.org/drawingml/2006/main" w="9525">
            <a:solidFill>
              <a:srgbClr val="79D9BF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DC526F7-1F94-4C1A-84D4-08806F9B02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381375"/>
            <a:ext cx="19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007A5A"/>
                </a:solidFill>
              </a:defRPr>
            </a:pPr>
            <a:r>
              <a:rPr sz="1350" b="1">
                <a:solidFill>
                  <a:srgbClr val="007A5A"/>
                </a:solidFill>
              </a:rPr>
              <a:t>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431E5F1-B818-4061-AD09-1E9110A1CB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867150"/>
            <a:ext cx="28956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61513"/>
                </a:solidFill>
              </a:defRPr>
            </a:pPr>
            <a:r>
              <a:rPr sz="1875" b="1">
                <a:solidFill>
                  <a:srgbClr val="061513"/>
                </a:solidFill>
              </a:rPr>
              <a:t>Select vendor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F0BF6B7-F823-44D1-8F43-F01862C49A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343400"/>
            <a:ext cx="28956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60716C"/>
                </a:solidFill>
              </a:defRPr>
            </a:pPr>
            <a:r>
              <a:rPr sz="1425">
                <a:solidFill>
                  <a:srgbClr val="60716C"/>
                </a:solidFill>
              </a:rPr>
              <a:t>Choose vendor, bill date, due date, payable account, expense account, and VAT code.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CB125FD-11D8-4E5F-B9E4-FB4C6ACBBB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3028950"/>
            <a:ext cx="3429000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FE2D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9CE27F3-10B0-4983-A44E-338F84CB9C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295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FF8EF"/>
          </a:solidFill>
          <a:ln xmlns:a="http://schemas.openxmlformats.org/drawingml/2006/main" w="9525">
            <a:solidFill>
              <a:srgbClr val="79D9B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1738916-2270-4DD7-ADE2-11DA592CC5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381375"/>
            <a:ext cx="19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007A5A"/>
                </a:solidFill>
              </a:defRPr>
            </a:pPr>
            <a:r>
              <a:rPr sz="1350" b="1">
                <a:solidFill>
                  <a:srgbClr val="007A5A"/>
                </a:solidFill>
              </a:rPr>
              <a:t>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FED721D-9750-436F-9574-78D8237735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867150"/>
            <a:ext cx="28956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61513"/>
                </a:solidFill>
              </a:defRPr>
            </a:pPr>
            <a:r>
              <a:rPr sz="1875" b="1">
                <a:solidFill>
                  <a:srgbClr val="061513"/>
                </a:solidFill>
              </a:rPr>
              <a:t>Attach proof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4ED35D0-2BE1-485B-843E-F22901FEAA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4343400"/>
            <a:ext cx="28956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60716C"/>
                </a:solidFill>
              </a:defRPr>
            </a:pPr>
            <a:r>
              <a:rPr sz="1425">
                <a:solidFill>
                  <a:srgbClr val="60716C"/>
                </a:solidFill>
              </a:rPr>
              <a:t>Upload the supplier invoice or receipt so the bill record has supporting evidence.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2F0015D-F2C6-43C6-8540-7095D88FAC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3028950"/>
            <a:ext cx="3429000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FE2D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9397878-6EBE-4408-9767-D746DA6008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3295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FF8EF"/>
          </a:solidFill>
          <a:ln xmlns:a="http://schemas.openxmlformats.org/drawingml/2006/main" w="9525">
            <a:solidFill>
              <a:srgbClr val="79D9BF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2BE0C83-4557-49C1-A139-9850FBBC8F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381375"/>
            <a:ext cx="19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007A5A"/>
                </a:solidFill>
              </a:defRPr>
            </a:pPr>
            <a:r>
              <a:rPr sz="1350" b="1">
                <a:solidFill>
                  <a:srgbClr val="007A5A"/>
                </a:solidFill>
              </a:rPr>
              <a:t>3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A6F864B-B06C-4DE2-9341-D5E64AE57D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3867150"/>
            <a:ext cx="28956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61513"/>
                </a:solidFill>
              </a:defRPr>
            </a:pPr>
            <a:r>
              <a:rPr sz="1875" b="1">
                <a:solidFill>
                  <a:srgbClr val="061513"/>
                </a:solidFill>
              </a:rPr>
              <a:t>Approve payment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BFA0D08-927A-4F67-BFBA-881022C6CF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4343400"/>
            <a:ext cx="28956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60716C"/>
                </a:solidFill>
              </a:defRPr>
            </a:pPr>
            <a:r>
              <a:rPr sz="1425">
                <a:solidFill>
                  <a:srgbClr val="60716C"/>
                </a:solidFill>
              </a:rPr>
              <a:t>Review amounts, post the bill, then pay it fully or partially from bank or cash.</a:t>
            </a:r>
          </a:p>
        </p:txBody>
      </p:sp>
    </p:spTree>
    <p:extLst>
      <p:ext uri="{BB962C8B-B14F-4D97-AF65-F5344CB8AC3E}">
        <p14:creationId xmlns:p14="http://schemas.microsoft.com/office/powerpoint/2010/main" val="1107892122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7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1CAF7AD-11D6-4BB1-BBF0-19DCD72C24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3B31"/>
          </a:solidFill>
          <a:ln xmlns:a="http://schemas.openxmlformats.org/drawingml/2006/main" w="9525">
            <a:solidFill>
              <a:srgbClr val="053B31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BD3669E-4C57-46B9-92BC-A80E1348D6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38125"/>
            <a:ext cx="2667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numora by Nebulix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D8336B2-43F9-42B4-83BD-F5F7B617B3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162050"/>
            <a:ext cx="4095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007A5A"/>
                </a:solidFill>
              </a:defRPr>
            </a:pPr>
            <a:r>
              <a:rPr sz="1050" b="1">
                <a:solidFill>
                  <a:srgbClr val="007A5A"/>
                </a:solidFill>
              </a:rPr>
              <a:t>COLLECTIONS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7CDD8BC-F8DF-442E-9080-30396E0B36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85900"/>
            <a:ext cx="857250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061513"/>
                </a:solidFill>
              </a:defRPr>
            </a:pPr>
            <a:r>
              <a:rPr sz="3150" b="1">
                <a:solidFill>
                  <a:srgbClr val="061513"/>
                </a:solidFill>
              </a:rPr>
              <a:t>Record receipts and payments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E410332-2824-429E-9E62-A11072EF1B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171700"/>
            <a:ext cx="91440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60716C"/>
                </a:solidFill>
              </a:defRPr>
            </a:pPr>
            <a:r>
              <a:rPr sz="1575">
                <a:solidFill>
                  <a:srgbClr val="60716C"/>
                </a:solidFill>
              </a:rPr>
              <a:t>Keep customer and vendor balances accurate by recording each settlement.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D186058-FCA0-4D32-95CA-BD39CC1331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2194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7E86605-409B-454F-9B96-CB780A1BB5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3143250"/>
            <a:ext cx="91059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Use Receipts when customers pay invoices.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39B84C6-625B-4222-B61A-E1E211EF2F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81000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B1C5812-01D9-4C56-A0F2-7F7CCC6083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3733800"/>
            <a:ext cx="91059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Use Payments when your company pays vendor bills.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F4F0B1D-BFA4-4A5F-AC0B-D48D4C405A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4005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D0AD80B-C671-4E04-9466-299AC198F0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4324350"/>
            <a:ext cx="91059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Apply partial payments when only part of an invoice or bill is settled.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8BF5C38-D2AE-4D88-B114-768767C33C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499110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36E349C-0B56-4A34-8F50-AECB2A654E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4914900"/>
            <a:ext cx="91059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Check statements to confirm each customer and vendor balance.</a:t>
            </a:r>
          </a:p>
        </p:txBody>
      </p:sp>
    </p:spTree>
    <p:extLst>
      <p:ext uri="{BB962C8B-B14F-4D97-AF65-F5344CB8AC3E}">
        <p14:creationId xmlns:p14="http://schemas.microsoft.com/office/powerpoint/2010/main" val="474428408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7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2B41B30-FF1E-4936-AAB1-6CC86D67B6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3B31"/>
          </a:solidFill>
          <a:ln xmlns:a="http://schemas.openxmlformats.org/drawingml/2006/main" w="9525">
            <a:solidFill>
              <a:srgbClr val="053B31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E84E013-CF8C-4BCA-90DD-06791AFA93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38125"/>
            <a:ext cx="2667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numora by Nebulix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EF9CDA5-E1E8-4A3A-8226-BCE6144F02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162050"/>
            <a:ext cx="4095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007A5A"/>
                </a:solidFill>
              </a:defRPr>
            </a:pPr>
            <a:r>
              <a:rPr sz="1050" b="1">
                <a:solidFill>
                  <a:srgbClr val="007A5A"/>
                </a:solidFill>
              </a:rPr>
              <a:t>BANKING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BA70FB9-2895-4FAD-B61E-E10ACB4CDC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85900"/>
            <a:ext cx="857250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061513"/>
                </a:solidFill>
              </a:defRPr>
            </a:pPr>
            <a:r>
              <a:rPr sz="3150" b="1">
                <a:solidFill>
                  <a:srgbClr val="061513"/>
                </a:solidFill>
              </a:rPr>
              <a:t>Manage bank, cash, and reconciliation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B3DD445-7E13-4E54-9C8D-7C7B3189FD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171700"/>
            <a:ext cx="91440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60716C"/>
                </a:solidFill>
              </a:defRPr>
            </a:pPr>
            <a:r>
              <a:rPr sz="1575">
                <a:solidFill>
                  <a:srgbClr val="60716C"/>
                </a:solidFill>
              </a:rPr>
              <a:t>Bank &amp; Cash helps your team compare accounting records with real bank activity.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DABD5C9-2791-480E-954A-1E38EDFE7D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3028950"/>
            <a:ext cx="3429000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FE2DC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9DF6E38-BE6B-462A-B9FA-37D868C9EA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295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FF8EF"/>
          </a:solidFill>
          <a:ln xmlns:a="http://schemas.openxmlformats.org/drawingml/2006/main" w="9525">
            <a:solidFill>
              <a:srgbClr val="79D9BF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9607236-80C3-4876-AA94-82236FDD1C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381375"/>
            <a:ext cx="19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007A5A"/>
                </a:solidFill>
              </a:defRPr>
            </a:pPr>
            <a:r>
              <a:rPr sz="1350" b="1">
                <a:solidFill>
                  <a:srgbClr val="007A5A"/>
                </a:solidFill>
              </a:rPr>
              <a:t>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11BBC7F-75D7-4559-8B2D-66CDB44F21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867150"/>
            <a:ext cx="28956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61513"/>
                </a:solidFill>
              </a:defRPr>
            </a:pPr>
            <a:r>
              <a:rPr sz="1875" b="1">
                <a:solidFill>
                  <a:srgbClr val="061513"/>
                </a:solidFill>
              </a:rPr>
              <a:t>Bank accounts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37B9953-F015-4414-B1F3-D927BE1B50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343400"/>
            <a:ext cx="28956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60716C"/>
                </a:solidFill>
              </a:defRPr>
            </a:pPr>
            <a:r>
              <a:rPr sz="1425">
                <a:solidFill>
                  <a:srgbClr val="60716C"/>
                </a:solidFill>
              </a:rPr>
              <a:t>Add current accounts, savings accounts, petty cash, and other cash locations.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6EBF9F0-5295-4544-8C2C-00DC00DA15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3028950"/>
            <a:ext cx="3429000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FE2D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D24E321-8B42-415C-AA27-66DA2EACD7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295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FF8EF"/>
          </a:solidFill>
          <a:ln xmlns:a="http://schemas.openxmlformats.org/drawingml/2006/main" w="9525">
            <a:solidFill>
              <a:srgbClr val="79D9B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ED67505-FB73-4BBA-80F1-2DA705182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381375"/>
            <a:ext cx="19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007A5A"/>
                </a:solidFill>
              </a:defRPr>
            </a:pPr>
            <a:r>
              <a:rPr sz="1350" b="1">
                <a:solidFill>
                  <a:srgbClr val="007A5A"/>
                </a:solidFill>
              </a:rPr>
              <a:t>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4DDF663-83B2-4580-B4E8-8B2040F472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867150"/>
            <a:ext cx="28956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61513"/>
                </a:solidFill>
              </a:defRPr>
            </a:pPr>
            <a:r>
              <a:rPr sz="1875" b="1">
                <a:solidFill>
                  <a:srgbClr val="061513"/>
                </a:solidFill>
              </a:rPr>
              <a:t>Transactions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8363B04-341C-4859-97B0-35B083074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4343400"/>
            <a:ext cx="28956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60716C"/>
                </a:solidFill>
              </a:defRPr>
            </a:pPr>
            <a:r>
              <a:rPr sz="1425">
                <a:solidFill>
                  <a:srgbClr val="60716C"/>
                </a:solidFill>
              </a:rPr>
              <a:t>Record deposits, withdrawals, bank charges, transfers, and adjustments.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AD6DA85-D2A1-4FBA-A151-9C27CB71E5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3028950"/>
            <a:ext cx="3429000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FE2D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72A1DE3-07A1-4741-A370-4C3EC5C5F1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3295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FF8EF"/>
          </a:solidFill>
          <a:ln xmlns:a="http://schemas.openxmlformats.org/drawingml/2006/main" w="9525">
            <a:solidFill>
              <a:srgbClr val="79D9BF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971DD81-751D-459F-9D6C-9323425FB9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381375"/>
            <a:ext cx="19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007A5A"/>
                </a:solidFill>
              </a:defRPr>
            </a:pPr>
            <a:r>
              <a:rPr sz="1350" b="1">
                <a:solidFill>
                  <a:srgbClr val="007A5A"/>
                </a:solidFill>
              </a:rPr>
              <a:t>3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2E42493-232C-4E93-A72F-9111DFD500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3867150"/>
            <a:ext cx="28956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61513"/>
                </a:solidFill>
              </a:defRPr>
            </a:pPr>
            <a:r>
              <a:rPr sz="1875" b="1">
                <a:solidFill>
                  <a:srgbClr val="061513"/>
                </a:solidFill>
              </a:rPr>
              <a:t>Reconcile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BE2DCA2-404C-4661-AFFD-45A118E7D6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4343400"/>
            <a:ext cx="28956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60716C"/>
                </a:solidFill>
              </a:defRPr>
            </a:pPr>
            <a:r>
              <a:rPr sz="1425">
                <a:solidFill>
                  <a:srgbClr val="60716C"/>
                </a:solidFill>
              </a:rPr>
              <a:t>Review bank statements, match records, and mark transactions as reconciled.</a:t>
            </a:r>
          </a:p>
        </p:txBody>
      </p:sp>
    </p:spTree>
    <p:extLst>
      <p:ext uri="{BB962C8B-B14F-4D97-AF65-F5344CB8AC3E}">
        <p14:creationId xmlns:p14="http://schemas.microsoft.com/office/powerpoint/2010/main" val="968147663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7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9152083-C755-46FF-9027-D0303454C5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3B31"/>
          </a:solidFill>
          <a:ln xmlns:a="http://schemas.openxmlformats.org/drawingml/2006/main" w="9525">
            <a:solidFill>
              <a:srgbClr val="053B31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F994B8A-9CBB-419A-8E9A-DB1DF74FC8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38125"/>
            <a:ext cx="2667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numora by Nebulix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D6C2595-9B25-438A-B7C6-945F610952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162050"/>
            <a:ext cx="4095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007A5A"/>
                </a:solidFill>
              </a:defRPr>
            </a:pPr>
            <a:r>
              <a:rPr sz="1050" b="1">
                <a:solidFill>
                  <a:srgbClr val="007A5A"/>
                </a:solidFill>
              </a:rPr>
              <a:t>REVIEW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C67C60F-E061-4CEF-B2CC-37BC729C4F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85900"/>
            <a:ext cx="857250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061513"/>
                </a:solidFill>
              </a:defRPr>
            </a:pPr>
            <a:r>
              <a:rPr sz="3150" b="1">
                <a:solidFill>
                  <a:srgbClr val="061513"/>
                </a:solidFill>
              </a:rPr>
              <a:t>Use VAT, reports, documents, and audit trail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FF334A2-3ECD-4EA9-B1A3-3C27A7B590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171700"/>
            <a:ext cx="91440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60716C"/>
                </a:solidFill>
              </a:defRPr>
            </a:pPr>
            <a:r>
              <a:rPr sz="1575">
                <a:solidFill>
                  <a:srgbClr val="60716C"/>
                </a:solidFill>
              </a:rPr>
              <a:t>These areas help management and accountants understand what happened during the period.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1CAFA49-00E2-4E17-BD62-9B7A2470AB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1813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2ACAAF3-C08A-411B-8B5D-38B765C286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105150"/>
            <a:ext cx="100584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Run the UAE VAT Report for the required date range and review Output VAT, Input VAT, and payable/refundable amount.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46411BB-11CD-4F0B-8ACC-9BBF7E254D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77190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8806840-683F-4C8B-97FB-0939C3295D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695700"/>
            <a:ext cx="100584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Use Profit &amp; Loss, Balance Sheet, Trial Balance, General Ledger, AR Aging, and AP Aging to review performance.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AB27B10-36E0-482A-ABA8-C5032E0352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3624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22989CF-D200-44D0-B565-1FEBF7C0B4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286250"/>
            <a:ext cx="100584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Attach documents to invoices, bills, receipts, payments, customers, and vendors.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E15D1FB-31F4-4F69-9996-23E4E894C4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95300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007A5A"/>
          </a:solidFill>
          <a:ln xmlns:a="http://schemas.openxmlformats.org/drawingml/2006/main" w="9525">
            <a:solidFill>
              <a:srgbClr val="007A5A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8AE8C37-8CE5-4CE6-B4CF-269D5E0284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876800"/>
            <a:ext cx="100584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061513"/>
                </a:solidFill>
              </a:defRPr>
            </a:pPr>
            <a:r>
              <a:rPr sz="1500">
                <a:solidFill>
                  <a:srgbClr val="061513"/>
                </a:solidFill>
              </a:rPr>
              <a:t>Use Audit Trail to review who created, changed, posted, or voided records.</a:t>
            </a:r>
          </a:p>
        </p:txBody>
      </p:sp>
    </p:spTree>
    <p:extLst>
      <p:ext uri="{BB962C8B-B14F-4D97-AF65-F5344CB8AC3E}">
        <p14:creationId xmlns:p14="http://schemas.microsoft.com/office/powerpoint/2010/main" val="1220895193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7FBFA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9B54446-D33D-485F-BB65-4E88ED058B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3B31"/>
          </a:solidFill>
          <a:ln xmlns:a="http://schemas.openxmlformats.org/drawingml/2006/main" w="9525">
            <a:solidFill>
              <a:srgbClr val="053B31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43A3FC7-4F73-43CA-944F-0AC6E8B232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238125"/>
            <a:ext cx="2667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FFFFFF"/>
                </a:solidFill>
              </a:defRPr>
            </a:pPr>
            <a:r>
              <a:rPr sz="1650" b="1">
                <a:solidFill>
                  <a:srgbClr val="FFFFFF"/>
                </a:solidFill>
              </a:rPr>
              <a:t>numora by Nebulix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51AAF08-4102-4A0A-AA70-0A1DE9F85F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162050"/>
            <a:ext cx="40957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007A5A"/>
                </a:solidFill>
              </a:defRPr>
            </a:pPr>
            <a:r>
              <a:rPr sz="1050" b="1">
                <a:solidFill>
                  <a:srgbClr val="007A5A"/>
                </a:solidFill>
              </a:rPr>
              <a:t>TEAM ROUTINE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42790A3-58CE-4210-8FE3-128A4ED71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1485900"/>
            <a:ext cx="857250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061513"/>
                </a:solidFill>
              </a:defRPr>
            </a:pPr>
            <a:r>
              <a:rPr sz="3150" b="1">
                <a:solidFill>
                  <a:srgbClr val="061513"/>
                </a:solidFill>
              </a:rPr>
              <a:t>A simple weekly operating rhythm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187A9F3-700F-49D1-9A74-34763A21EE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2171700"/>
            <a:ext cx="91440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60716C"/>
                </a:solidFill>
              </a:defRPr>
            </a:pPr>
            <a:r>
              <a:rPr sz="1575">
                <a:solidFill>
                  <a:srgbClr val="60716C"/>
                </a:solidFill>
              </a:rPr>
              <a:t>This routine works for most small and growing companies during the trial.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339E9AC-F9F4-478D-843C-2A69C223D0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1500" y="3028950"/>
            <a:ext cx="3429000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FE2DC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772C50B-1F3B-4BE9-94E9-7967E22107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295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FF8EF"/>
          </a:solidFill>
          <a:ln xmlns:a="http://schemas.openxmlformats.org/drawingml/2006/main" w="9525">
            <a:solidFill>
              <a:srgbClr val="79D9BF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96738DA-8A65-4849-9D5A-93546A497B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381375"/>
            <a:ext cx="19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007A5A"/>
                </a:solidFill>
              </a:defRPr>
            </a:pPr>
            <a:r>
              <a:rPr sz="1350" b="1">
                <a:solidFill>
                  <a:srgbClr val="007A5A"/>
                </a:solidFill>
              </a:rPr>
              <a:t>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379D1E7-BA1D-4F16-9F8E-09BFC7D130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867150"/>
            <a:ext cx="28956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61513"/>
                </a:solidFill>
              </a:defRPr>
            </a:pPr>
            <a:r>
              <a:rPr sz="1875" b="1">
                <a:solidFill>
                  <a:srgbClr val="061513"/>
                </a:solidFill>
              </a:rPr>
              <a:t>Daily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531B052-1ADF-4E86-AD0A-E842C97A74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343400"/>
            <a:ext cx="28956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60716C"/>
                </a:solidFill>
              </a:defRPr>
            </a:pPr>
            <a:r>
              <a:rPr sz="1425">
                <a:solidFill>
                  <a:srgbClr val="60716C"/>
                </a:solidFill>
              </a:rPr>
              <a:t>Create invoices, enter bills, upload receipts, and record collections or payments.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7C8AB48-00A5-44B3-993F-64FE04677F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3028950"/>
            <a:ext cx="3429000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FE2DC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E7E84E4-EB28-47D1-9104-935E5A7C1B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295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FF8EF"/>
          </a:solidFill>
          <a:ln xmlns:a="http://schemas.openxmlformats.org/drawingml/2006/main" w="9525">
            <a:solidFill>
              <a:srgbClr val="79D9B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55EACBD-8F67-4DCD-95EC-440AC0F126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81550" y="3381375"/>
            <a:ext cx="19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007A5A"/>
                </a:solidFill>
              </a:defRPr>
            </a:pPr>
            <a:r>
              <a:rPr sz="1350" b="1">
                <a:solidFill>
                  <a:srgbClr val="007A5A"/>
                </a:solidFill>
              </a:rPr>
              <a:t>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F1CA508-DDDC-4824-9CE7-B11A877974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3867150"/>
            <a:ext cx="28956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61513"/>
                </a:solidFill>
              </a:defRPr>
            </a:pPr>
            <a:r>
              <a:rPr sz="1875" b="1">
                <a:solidFill>
                  <a:srgbClr val="061513"/>
                </a:solidFill>
              </a:rPr>
              <a:t>Weekly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562F8D8-793A-44ED-93C0-40570FA15B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48200" y="4343400"/>
            <a:ext cx="28956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60716C"/>
                </a:solidFill>
              </a:defRPr>
            </a:pPr>
            <a:r>
              <a:rPr sz="1425">
                <a:solidFill>
                  <a:srgbClr val="60716C"/>
                </a:solidFill>
              </a:rPr>
              <a:t>Review overdue invoices, unpaid bills, bank balances, missing documents, and posting status.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4F1DB2E-4964-4B78-90E1-BE4901853F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3028950"/>
            <a:ext cx="3429000" cy="2190750"/>
          </a:xfrm>
          <a:prstGeom xmlns:a="http://schemas.openxmlformats.org/drawingml/2006/main" prst="roundRect">
            <a:avLst>
              <a:gd name="adj" fmla="val 34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FE2DC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636366F-8BE2-4BA3-A2FF-9B693F60E8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3295650"/>
            <a:ext cx="400050" cy="4000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FF8EF"/>
          </a:solidFill>
          <a:ln xmlns:a="http://schemas.openxmlformats.org/drawingml/2006/main" w="9525">
            <a:solidFill>
              <a:srgbClr val="79D9BF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6D161F4-0D40-4DDF-8B7E-73109A795E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3381375"/>
            <a:ext cx="19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350" b="1">
                <a:solidFill>
                  <a:srgbClr val="007A5A"/>
                </a:solidFill>
              </a:defRPr>
            </a:pPr>
            <a:r>
              <a:rPr sz="1350" b="1">
                <a:solidFill>
                  <a:srgbClr val="007A5A"/>
                </a:solidFill>
              </a:rPr>
              <a:t>3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ED14890-81B8-48E5-B7EB-B6DF897FE9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3867150"/>
            <a:ext cx="28956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61513"/>
                </a:solidFill>
              </a:defRPr>
            </a:pPr>
            <a:r>
              <a:rPr sz="1875" b="1">
                <a:solidFill>
                  <a:srgbClr val="061513"/>
                </a:solidFill>
              </a:rPr>
              <a:t>Monthly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0EA03C8-4741-4C5E-ADFE-C53382485D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58200" y="4343400"/>
            <a:ext cx="28956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60716C"/>
                </a:solidFill>
              </a:defRPr>
            </a:pPr>
            <a:r>
              <a:rPr sz="1425">
                <a:solidFill>
                  <a:srgbClr val="60716C"/>
                </a:solidFill>
              </a:rPr>
              <a:t>Reconcile bank, review VAT, close draft transactions, and export reports for management.</a:t>
            </a:r>
          </a:p>
        </p:txBody>
      </p:sp>
    </p:spTree>
    <p:extLst>
      <p:ext uri="{BB962C8B-B14F-4D97-AF65-F5344CB8AC3E}">
        <p14:creationId xmlns:p14="http://schemas.microsoft.com/office/powerpoint/2010/main" val="34264365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2026-06-19T11:53:00.6060000Z</dcterms:created>
  <dcterms:modified xsi:type="dcterms:W3CDTF">2026-06-19T11:53:00.6060000Z</dcterms:modified>
</coreProperties>
</file>